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304" r:id="rId6"/>
    <p:sldId id="305" r:id="rId7"/>
    <p:sldId id="283" r:id="rId8"/>
    <p:sldId id="296" r:id="rId9"/>
    <p:sldId id="301" r:id="rId10"/>
    <p:sldId id="302" r:id="rId11"/>
    <p:sldId id="303" r:id="rId12"/>
    <p:sldId id="288" r:id="rId13"/>
    <p:sldId id="306" r:id="rId14"/>
    <p:sldId id="307" r:id="rId15"/>
    <p:sldId id="300" r:id="rId16"/>
    <p:sldId id="279" r:id="rId17"/>
    <p:sldId id="258" r:id="rId18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6" autoAdjust="0"/>
    <p:restoredTop sz="94660"/>
  </p:normalViewPr>
  <p:slideViewPr>
    <p:cSldViewPr>
      <p:cViewPr varScale="1">
        <p:scale>
          <a:sx n="69" d="100"/>
          <a:sy n="69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997B2B-85CE-4C96-9D90-7172536F70C0}" type="datetime1">
              <a:rPr lang="hr-HR" smtClean="0"/>
              <a:t>16.4.2020.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B2E1-9071-4ECE-B123-C707419F5F6E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602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14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3892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20" name="Rezervirano mjesto za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8" name="Prostoručni oblik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9" name="Rezervirano mjesto za sliku 8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0" name="Prostoručni oblik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1" name="Rezervirano mjesto za sliku 10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4" name="Prostoručni oblik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20" name="Prostoručni oblik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1" name="Rezervirano mjesto za sliku 20" descr="Prazno rezervirano mjesto za dodavanje slike. Kliknite rezervirano mjesto i odaberite sliku koju želite dodati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C4513F-D5C0-4D29-BEEB-9D5C853BBF23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D5C44C-E2F0-4424-8A15-9D90880DB94B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1D200F-9E7F-41F7-BD8F-92F444B7252C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DFCB8A-FB4D-4601-ADD6-4DE18AFE4FB0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7C8222-2AC3-402C-ACF4-666A58885761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8319F6-71F7-4B34-8356-4C9547299C0A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F3011F-3AB8-4585-85A4-15F67B8D5D29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EA7A7-20DC-40C6-9145-84DCF0A7BB02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učni oblik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2" name="Rezervirano mjesto za sliku 11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A1898E-8E3D-4FD3-ACC9-4C7E2066DB04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2697A75-0070-4214-BFC4-7831CBBBB62D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3352" y="2204864"/>
            <a:ext cx="11161240" cy="914400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PISANO DIJELJENJE TROZNAMENKASTOGA BROJA JEDNOZNAMENKASTIM</a:t>
            </a:r>
            <a:r>
              <a:rPr lang="hr-HR" sz="3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/>
            </a:r>
            <a:br>
              <a:rPr lang="hr-HR" sz="3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</a:br>
            <a:r>
              <a:rPr lang="hr-HR" sz="3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(broj S djeljenika nije djeljiv djeliteljem)</a:t>
            </a:r>
            <a:endParaRPr lang="hr-HR" sz="3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95800" y="3598168"/>
            <a:ext cx="4464496" cy="1080120"/>
          </a:xfrm>
        </p:spPr>
        <p:txBody>
          <a:bodyPr rtlCol="0">
            <a:normAutofit/>
          </a:bodyPr>
          <a:lstStyle/>
          <a:p>
            <a:pPr algn="ctr"/>
            <a:endParaRPr lang="hr-HR" altLang="sr-Latn-RS" sz="2800" dirty="0" smtClean="0">
              <a:solidFill>
                <a:schemeClr val="accent4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hr-HR" altLang="sr-Latn-RS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ONG</a:t>
            </a:r>
            <a:endParaRPr lang="hr-HR" altLang="sr-Latn-RS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303912" y="623731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Josip Markovac: Matematika 3; ALFA</a:t>
            </a:r>
            <a:endParaRPr lang="hr-H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551384" y="672927"/>
            <a:ext cx="93610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416" y="365126"/>
            <a:ext cx="9828584" cy="104765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29" name="Naslov 1"/>
          <p:cNvSpPr txBox="1">
            <a:spLocks/>
          </p:cNvSpPr>
          <p:nvPr/>
        </p:nvSpPr>
        <p:spPr>
          <a:xfrm>
            <a:off x="2029480" y="1720696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2 =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" name="Naslov 1"/>
          <p:cNvSpPr txBox="1">
            <a:spLocks/>
          </p:cNvSpPr>
          <p:nvPr/>
        </p:nvSpPr>
        <p:spPr>
          <a:xfrm>
            <a:off x="2750206" y="1742538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1" name="Naslov 1"/>
          <p:cNvSpPr txBox="1">
            <a:spLocks/>
          </p:cNvSpPr>
          <p:nvPr/>
        </p:nvSpPr>
        <p:spPr>
          <a:xfrm>
            <a:off x="1043316" y="1732602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2" name="Naslov 1"/>
          <p:cNvSpPr txBox="1">
            <a:spLocks/>
          </p:cNvSpPr>
          <p:nvPr/>
        </p:nvSpPr>
        <p:spPr>
          <a:xfrm>
            <a:off x="842864" y="2069203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- 2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3" name="Naslov 1"/>
          <p:cNvSpPr txBox="1">
            <a:spLocks/>
          </p:cNvSpPr>
          <p:nvPr/>
        </p:nvSpPr>
        <p:spPr>
          <a:xfrm>
            <a:off x="1349972" y="1735789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4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34" name="Ravni poveznik 33"/>
          <p:cNvCxnSpPr/>
          <p:nvPr/>
        </p:nvCxnSpPr>
        <p:spPr>
          <a:xfrm>
            <a:off x="981510" y="2530876"/>
            <a:ext cx="973594" cy="15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Naslov 1"/>
          <p:cNvSpPr txBox="1">
            <a:spLocks/>
          </p:cNvSpPr>
          <p:nvPr/>
        </p:nvSpPr>
        <p:spPr>
          <a:xfrm>
            <a:off x="1062054" y="2452680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6" name="Naslov 1"/>
          <p:cNvSpPr txBox="1">
            <a:spLocks/>
          </p:cNvSpPr>
          <p:nvPr/>
        </p:nvSpPr>
        <p:spPr>
          <a:xfrm>
            <a:off x="1322789" y="2474176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4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7" name="Naslov 1"/>
          <p:cNvSpPr txBox="1">
            <a:spLocks/>
          </p:cNvSpPr>
          <p:nvPr/>
        </p:nvSpPr>
        <p:spPr>
          <a:xfrm>
            <a:off x="3078654" y="1742538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7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8" name="Naslov 1"/>
          <p:cNvSpPr txBox="1">
            <a:spLocks/>
          </p:cNvSpPr>
          <p:nvPr/>
        </p:nvSpPr>
        <p:spPr>
          <a:xfrm>
            <a:off x="853173" y="2801819"/>
            <a:ext cx="148505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- 1 </a:t>
            </a:r>
            <a:r>
              <a:rPr lang="hr-HR" altLang="sr-Latn-RS" sz="1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9" name="Ravni poveznik sa strelicom 38"/>
          <p:cNvCxnSpPr/>
          <p:nvPr/>
        </p:nvCxnSpPr>
        <p:spPr>
          <a:xfrm>
            <a:off x="1595699" y="2173307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>
            <a:off x="981510" y="3296124"/>
            <a:ext cx="1244741" cy="1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Naslov 1"/>
          <p:cNvSpPr txBox="1">
            <a:spLocks/>
          </p:cNvSpPr>
          <p:nvPr/>
        </p:nvSpPr>
        <p:spPr>
          <a:xfrm>
            <a:off x="1333201" y="3236090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42" name="Ravni poveznik 41"/>
          <p:cNvCxnSpPr/>
          <p:nvPr/>
        </p:nvCxnSpPr>
        <p:spPr>
          <a:xfrm>
            <a:off x="1488544" y="4049722"/>
            <a:ext cx="773964" cy="5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sa strelicom 42"/>
          <p:cNvCxnSpPr/>
          <p:nvPr/>
        </p:nvCxnSpPr>
        <p:spPr>
          <a:xfrm>
            <a:off x="1956940" y="2176993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Naslov 1"/>
          <p:cNvSpPr txBox="1">
            <a:spLocks/>
          </p:cNvSpPr>
          <p:nvPr/>
        </p:nvSpPr>
        <p:spPr>
          <a:xfrm>
            <a:off x="1682737" y="3254408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5" name="Naslov 1"/>
          <p:cNvSpPr txBox="1">
            <a:spLocks/>
          </p:cNvSpPr>
          <p:nvPr/>
        </p:nvSpPr>
        <p:spPr>
          <a:xfrm>
            <a:off x="1487488" y="3568193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6" name="Naslov 1"/>
          <p:cNvSpPr txBox="1">
            <a:spLocks/>
          </p:cNvSpPr>
          <p:nvPr/>
        </p:nvSpPr>
        <p:spPr>
          <a:xfrm>
            <a:off x="1735914" y="4028226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7" name="Naslov 1"/>
          <p:cNvSpPr txBox="1">
            <a:spLocks/>
          </p:cNvSpPr>
          <p:nvPr/>
        </p:nvSpPr>
        <p:spPr>
          <a:xfrm>
            <a:off x="3336882" y="1732602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Naslov 1"/>
          <p:cNvSpPr txBox="1">
            <a:spLocks/>
          </p:cNvSpPr>
          <p:nvPr/>
        </p:nvSpPr>
        <p:spPr>
          <a:xfrm>
            <a:off x="1682737" y="1735789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9" name="Naslov 1"/>
          <p:cNvSpPr txBox="1">
            <a:spLocks/>
          </p:cNvSpPr>
          <p:nvPr/>
        </p:nvSpPr>
        <p:spPr>
          <a:xfrm>
            <a:off x="7104112" y="1732602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3 =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0" name="Naslov 1"/>
          <p:cNvSpPr txBox="1">
            <a:spLocks/>
          </p:cNvSpPr>
          <p:nvPr/>
        </p:nvSpPr>
        <p:spPr>
          <a:xfrm>
            <a:off x="7824838" y="1754444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1" name="Naslov 1"/>
          <p:cNvSpPr txBox="1">
            <a:spLocks/>
          </p:cNvSpPr>
          <p:nvPr/>
        </p:nvSpPr>
        <p:spPr>
          <a:xfrm>
            <a:off x="6117948" y="1744508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4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2" name="Naslov 1"/>
          <p:cNvSpPr txBox="1">
            <a:spLocks/>
          </p:cNvSpPr>
          <p:nvPr/>
        </p:nvSpPr>
        <p:spPr>
          <a:xfrm>
            <a:off x="5917496" y="2081109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- 3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3" name="Naslov 1"/>
          <p:cNvSpPr txBox="1">
            <a:spLocks/>
          </p:cNvSpPr>
          <p:nvPr/>
        </p:nvSpPr>
        <p:spPr>
          <a:xfrm>
            <a:off x="6424604" y="1747695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54" name="Ravni poveznik 53"/>
          <p:cNvCxnSpPr/>
          <p:nvPr/>
        </p:nvCxnSpPr>
        <p:spPr>
          <a:xfrm>
            <a:off x="6056142" y="2542782"/>
            <a:ext cx="973594" cy="15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Naslov 1"/>
          <p:cNvSpPr txBox="1">
            <a:spLocks/>
          </p:cNvSpPr>
          <p:nvPr/>
        </p:nvSpPr>
        <p:spPr>
          <a:xfrm>
            <a:off x="6136686" y="2464586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6" name="Naslov 1"/>
          <p:cNvSpPr txBox="1">
            <a:spLocks/>
          </p:cNvSpPr>
          <p:nvPr/>
        </p:nvSpPr>
        <p:spPr>
          <a:xfrm>
            <a:off x="6397421" y="2486082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7" name="Naslov 1"/>
          <p:cNvSpPr txBox="1">
            <a:spLocks/>
          </p:cNvSpPr>
          <p:nvPr/>
        </p:nvSpPr>
        <p:spPr>
          <a:xfrm>
            <a:off x="8153286" y="1754444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6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8" name="Naslov 1"/>
          <p:cNvSpPr txBox="1">
            <a:spLocks/>
          </p:cNvSpPr>
          <p:nvPr/>
        </p:nvSpPr>
        <p:spPr>
          <a:xfrm>
            <a:off x="5927805" y="2813725"/>
            <a:ext cx="148505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- 1 </a:t>
            </a:r>
            <a:r>
              <a:rPr lang="hr-HR" altLang="sr-Latn-RS" sz="1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59" name="Ravni poveznik sa strelicom 58"/>
          <p:cNvCxnSpPr/>
          <p:nvPr/>
        </p:nvCxnSpPr>
        <p:spPr>
          <a:xfrm>
            <a:off x="6670331" y="2185213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ni poveznik 59"/>
          <p:cNvCxnSpPr/>
          <p:nvPr/>
        </p:nvCxnSpPr>
        <p:spPr>
          <a:xfrm>
            <a:off x="6056142" y="3308029"/>
            <a:ext cx="1244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Naslov 1"/>
          <p:cNvSpPr txBox="1">
            <a:spLocks/>
          </p:cNvSpPr>
          <p:nvPr/>
        </p:nvSpPr>
        <p:spPr>
          <a:xfrm>
            <a:off x="6407833" y="3247996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62" name="Ravni poveznik 61"/>
          <p:cNvCxnSpPr/>
          <p:nvPr/>
        </p:nvCxnSpPr>
        <p:spPr>
          <a:xfrm>
            <a:off x="6563176" y="4061628"/>
            <a:ext cx="773964" cy="5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ni poveznik sa strelicom 62"/>
          <p:cNvCxnSpPr/>
          <p:nvPr/>
        </p:nvCxnSpPr>
        <p:spPr>
          <a:xfrm>
            <a:off x="7031572" y="2188899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Naslov 1"/>
          <p:cNvSpPr txBox="1">
            <a:spLocks/>
          </p:cNvSpPr>
          <p:nvPr/>
        </p:nvSpPr>
        <p:spPr>
          <a:xfrm>
            <a:off x="6757369" y="3266314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5" name="Naslov 1"/>
          <p:cNvSpPr txBox="1">
            <a:spLocks/>
          </p:cNvSpPr>
          <p:nvPr/>
        </p:nvSpPr>
        <p:spPr>
          <a:xfrm>
            <a:off x="6562120" y="3580099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- 6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6" name="Naslov 1"/>
          <p:cNvSpPr txBox="1">
            <a:spLocks/>
          </p:cNvSpPr>
          <p:nvPr/>
        </p:nvSpPr>
        <p:spPr>
          <a:xfrm>
            <a:off x="6810546" y="4040132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7" name="Naslov 1"/>
          <p:cNvSpPr txBox="1">
            <a:spLocks/>
          </p:cNvSpPr>
          <p:nvPr/>
        </p:nvSpPr>
        <p:spPr>
          <a:xfrm>
            <a:off x="8411514" y="1744508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8" name="Naslov 1"/>
          <p:cNvSpPr txBox="1">
            <a:spLocks/>
          </p:cNvSpPr>
          <p:nvPr/>
        </p:nvSpPr>
        <p:spPr>
          <a:xfrm>
            <a:off x="6757369" y="1747695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6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1" grpId="0"/>
      <p:bldP spid="64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551384" y="672927"/>
            <a:ext cx="93610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416" y="365126"/>
            <a:ext cx="9828584" cy="104765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29" name="Naslov 1"/>
          <p:cNvSpPr txBox="1">
            <a:spLocks/>
          </p:cNvSpPr>
          <p:nvPr/>
        </p:nvSpPr>
        <p:spPr>
          <a:xfrm>
            <a:off x="2029480" y="1720696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8 =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" name="Naslov 1"/>
          <p:cNvSpPr txBox="1">
            <a:spLocks/>
          </p:cNvSpPr>
          <p:nvPr/>
        </p:nvSpPr>
        <p:spPr>
          <a:xfrm>
            <a:off x="2750206" y="1742538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1" name="Naslov 1"/>
          <p:cNvSpPr txBox="1">
            <a:spLocks/>
          </p:cNvSpPr>
          <p:nvPr/>
        </p:nvSpPr>
        <p:spPr>
          <a:xfrm>
            <a:off x="1043316" y="1732602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9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2" name="Naslov 1"/>
          <p:cNvSpPr txBox="1">
            <a:spLocks/>
          </p:cNvSpPr>
          <p:nvPr/>
        </p:nvSpPr>
        <p:spPr>
          <a:xfrm>
            <a:off x="842864" y="2069203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3" name="Naslov 1"/>
          <p:cNvSpPr txBox="1">
            <a:spLocks/>
          </p:cNvSpPr>
          <p:nvPr/>
        </p:nvSpPr>
        <p:spPr>
          <a:xfrm>
            <a:off x="1349972" y="1735789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6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34" name="Ravni poveznik 33"/>
          <p:cNvCxnSpPr/>
          <p:nvPr/>
        </p:nvCxnSpPr>
        <p:spPr>
          <a:xfrm>
            <a:off x="981510" y="2530876"/>
            <a:ext cx="973594" cy="15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Naslov 1"/>
          <p:cNvSpPr txBox="1">
            <a:spLocks/>
          </p:cNvSpPr>
          <p:nvPr/>
        </p:nvSpPr>
        <p:spPr>
          <a:xfrm>
            <a:off x="1062054" y="2452680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6" name="Naslov 1"/>
          <p:cNvSpPr txBox="1">
            <a:spLocks/>
          </p:cNvSpPr>
          <p:nvPr/>
        </p:nvSpPr>
        <p:spPr>
          <a:xfrm>
            <a:off x="1322789" y="2474176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Naslov 1"/>
          <p:cNvSpPr txBox="1">
            <a:spLocks/>
          </p:cNvSpPr>
          <p:nvPr/>
        </p:nvSpPr>
        <p:spPr>
          <a:xfrm>
            <a:off x="3078654" y="1742538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8" name="Naslov 1"/>
          <p:cNvSpPr txBox="1">
            <a:spLocks/>
          </p:cNvSpPr>
          <p:nvPr/>
        </p:nvSpPr>
        <p:spPr>
          <a:xfrm>
            <a:off x="853173" y="2801819"/>
            <a:ext cx="148505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- 1 </a:t>
            </a:r>
            <a:r>
              <a:rPr lang="hr-HR" altLang="sr-Latn-RS" sz="1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39" name="Ravni poveznik sa strelicom 38"/>
          <p:cNvCxnSpPr/>
          <p:nvPr/>
        </p:nvCxnSpPr>
        <p:spPr>
          <a:xfrm>
            <a:off x="1595699" y="2173307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/>
          <p:cNvCxnSpPr/>
          <p:nvPr/>
        </p:nvCxnSpPr>
        <p:spPr>
          <a:xfrm>
            <a:off x="981510" y="3296123"/>
            <a:ext cx="1047970" cy="11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Naslov 1"/>
          <p:cNvSpPr txBox="1">
            <a:spLocks/>
          </p:cNvSpPr>
          <p:nvPr/>
        </p:nvSpPr>
        <p:spPr>
          <a:xfrm>
            <a:off x="1333201" y="3236090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42" name="Ravni poveznik 41"/>
          <p:cNvCxnSpPr/>
          <p:nvPr/>
        </p:nvCxnSpPr>
        <p:spPr>
          <a:xfrm>
            <a:off x="1488544" y="4049722"/>
            <a:ext cx="773964" cy="5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sa strelicom 42"/>
          <p:cNvCxnSpPr/>
          <p:nvPr/>
        </p:nvCxnSpPr>
        <p:spPr>
          <a:xfrm>
            <a:off x="1956940" y="2176993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Naslov 1"/>
          <p:cNvSpPr txBox="1">
            <a:spLocks/>
          </p:cNvSpPr>
          <p:nvPr/>
        </p:nvSpPr>
        <p:spPr>
          <a:xfrm>
            <a:off x="1682737" y="3254408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5" name="Naslov 1"/>
          <p:cNvSpPr txBox="1">
            <a:spLocks/>
          </p:cNvSpPr>
          <p:nvPr/>
        </p:nvSpPr>
        <p:spPr>
          <a:xfrm>
            <a:off x="1487488" y="3568193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6" name="Naslov 1"/>
          <p:cNvSpPr txBox="1">
            <a:spLocks/>
          </p:cNvSpPr>
          <p:nvPr/>
        </p:nvSpPr>
        <p:spPr>
          <a:xfrm>
            <a:off x="1735914" y="4028226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7" name="Naslov 1"/>
          <p:cNvSpPr txBox="1">
            <a:spLocks/>
          </p:cNvSpPr>
          <p:nvPr/>
        </p:nvSpPr>
        <p:spPr>
          <a:xfrm>
            <a:off x="3336882" y="1732602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8" name="Naslov 1"/>
          <p:cNvSpPr txBox="1">
            <a:spLocks/>
          </p:cNvSpPr>
          <p:nvPr/>
        </p:nvSpPr>
        <p:spPr>
          <a:xfrm>
            <a:off x="1682737" y="1735789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9" name="Naslov 1"/>
          <p:cNvSpPr txBox="1">
            <a:spLocks/>
          </p:cNvSpPr>
          <p:nvPr/>
        </p:nvSpPr>
        <p:spPr>
          <a:xfrm>
            <a:off x="7104112" y="1732602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=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0" name="Naslov 1"/>
          <p:cNvSpPr txBox="1">
            <a:spLocks/>
          </p:cNvSpPr>
          <p:nvPr/>
        </p:nvSpPr>
        <p:spPr>
          <a:xfrm>
            <a:off x="7824838" y="1754444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1" name="Naslov 1"/>
          <p:cNvSpPr txBox="1">
            <a:spLocks/>
          </p:cNvSpPr>
          <p:nvPr/>
        </p:nvSpPr>
        <p:spPr>
          <a:xfrm>
            <a:off x="6117948" y="1744508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Naslov 1"/>
          <p:cNvSpPr txBox="1">
            <a:spLocks/>
          </p:cNvSpPr>
          <p:nvPr/>
        </p:nvSpPr>
        <p:spPr>
          <a:xfrm>
            <a:off x="5917496" y="2081109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3" name="Naslov 1"/>
          <p:cNvSpPr txBox="1">
            <a:spLocks/>
          </p:cNvSpPr>
          <p:nvPr/>
        </p:nvSpPr>
        <p:spPr>
          <a:xfrm>
            <a:off x="6424604" y="1747695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54" name="Ravni poveznik 53"/>
          <p:cNvCxnSpPr/>
          <p:nvPr/>
        </p:nvCxnSpPr>
        <p:spPr>
          <a:xfrm>
            <a:off x="6056142" y="2542782"/>
            <a:ext cx="973594" cy="15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Naslov 1"/>
          <p:cNvSpPr txBox="1">
            <a:spLocks/>
          </p:cNvSpPr>
          <p:nvPr/>
        </p:nvSpPr>
        <p:spPr>
          <a:xfrm>
            <a:off x="6136686" y="2464586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6" name="Naslov 1"/>
          <p:cNvSpPr txBox="1">
            <a:spLocks/>
          </p:cNvSpPr>
          <p:nvPr/>
        </p:nvSpPr>
        <p:spPr>
          <a:xfrm>
            <a:off x="6397421" y="2486082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7" name="Naslov 1"/>
          <p:cNvSpPr txBox="1">
            <a:spLocks/>
          </p:cNvSpPr>
          <p:nvPr/>
        </p:nvSpPr>
        <p:spPr>
          <a:xfrm>
            <a:off x="8153286" y="1754444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Naslov 1"/>
          <p:cNvSpPr txBox="1">
            <a:spLocks/>
          </p:cNvSpPr>
          <p:nvPr/>
        </p:nvSpPr>
        <p:spPr>
          <a:xfrm>
            <a:off x="5927805" y="2813725"/>
            <a:ext cx="148505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- 1 </a:t>
            </a:r>
            <a:r>
              <a:rPr lang="hr-HR" altLang="sr-Latn-RS" sz="1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9" name="Ravni poveznik sa strelicom 58"/>
          <p:cNvCxnSpPr/>
          <p:nvPr/>
        </p:nvCxnSpPr>
        <p:spPr>
          <a:xfrm>
            <a:off x="6670331" y="2185213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ni poveznik 59"/>
          <p:cNvCxnSpPr/>
          <p:nvPr/>
        </p:nvCxnSpPr>
        <p:spPr>
          <a:xfrm>
            <a:off x="6056142" y="3308029"/>
            <a:ext cx="10479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Naslov 1"/>
          <p:cNvSpPr txBox="1">
            <a:spLocks/>
          </p:cNvSpPr>
          <p:nvPr/>
        </p:nvSpPr>
        <p:spPr>
          <a:xfrm>
            <a:off x="6407833" y="3247996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62" name="Ravni poveznik 61"/>
          <p:cNvCxnSpPr/>
          <p:nvPr/>
        </p:nvCxnSpPr>
        <p:spPr>
          <a:xfrm>
            <a:off x="6563176" y="4061628"/>
            <a:ext cx="773964" cy="5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ni poveznik sa strelicom 62"/>
          <p:cNvCxnSpPr/>
          <p:nvPr/>
        </p:nvCxnSpPr>
        <p:spPr>
          <a:xfrm>
            <a:off x="7031572" y="2188899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Naslov 1"/>
          <p:cNvSpPr txBox="1">
            <a:spLocks/>
          </p:cNvSpPr>
          <p:nvPr/>
        </p:nvSpPr>
        <p:spPr>
          <a:xfrm>
            <a:off x="6757369" y="3266314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5" name="Naslov 1"/>
          <p:cNvSpPr txBox="1">
            <a:spLocks/>
          </p:cNvSpPr>
          <p:nvPr/>
        </p:nvSpPr>
        <p:spPr>
          <a:xfrm>
            <a:off x="6562120" y="3580099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" name="Naslov 1"/>
          <p:cNvSpPr txBox="1">
            <a:spLocks/>
          </p:cNvSpPr>
          <p:nvPr/>
        </p:nvSpPr>
        <p:spPr>
          <a:xfrm>
            <a:off x="6810546" y="4040132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7" name="Naslov 1"/>
          <p:cNvSpPr txBox="1">
            <a:spLocks/>
          </p:cNvSpPr>
          <p:nvPr/>
        </p:nvSpPr>
        <p:spPr>
          <a:xfrm>
            <a:off x="8411514" y="1744508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8" name="Naslov 1"/>
          <p:cNvSpPr txBox="1">
            <a:spLocks/>
          </p:cNvSpPr>
          <p:nvPr/>
        </p:nvSpPr>
        <p:spPr>
          <a:xfrm>
            <a:off x="6757369" y="1747695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9" name="TextBox 12"/>
          <p:cNvSpPr txBox="1"/>
          <p:nvPr/>
        </p:nvSpPr>
        <p:spPr>
          <a:xfrm>
            <a:off x="2173703" y="5445224"/>
            <a:ext cx="748758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446088" indent="-4460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Peti zadatak pokušaj riješiti sama/sam.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1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slov 1"/>
          <p:cNvSpPr>
            <a:spLocks noGrp="1"/>
          </p:cNvSpPr>
          <p:nvPr>
            <p:ph type="title"/>
          </p:nvPr>
        </p:nvSpPr>
        <p:spPr>
          <a:xfrm>
            <a:off x="3827748" y="4221088"/>
            <a:ext cx="5544616" cy="758825"/>
          </a:xfrm>
        </p:spPr>
        <p:txBody>
          <a:bodyPr rtlCol="0">
            <a:normAutofit/>
          </a:bodyPr>
          <a:lstStyle/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Ukoliko zapneš, javi se. 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343472" y="2708920"/>
            <a:ext cx="979308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</a:pPr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Za vježbu</a:t>
            </a:r>
            <a:r>
              <a:rPr lang="hr-HR" altLang="sr-Latn-RS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riješi 1. i 2. zadatak u RB na str. 60.</a:t>
            </a:r>
          </a:p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Ako želiš više, riješi od 3. do 6. zadatka.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1703512" y="2708920"/>
            <a:ext cx="9145016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46088" indent="-4460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NE ZABORAVI do 16:00 sati učiteljici poslati napisano!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3567832" y="2852936"/>
            <a:ext cx="591254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446088" indent="-4460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Nadam se da ti nije bilo teško!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303912" y="623731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Željka Vendl, OŠ Petar Zoranić - </a:t>
            </a:r>
            <a:r>
              <a:rPr lang="hr-HR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Stankovci</a:t>
            </a:r>
            <a:endParaRPr lang="hr-HR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623392" y="2090169"/>
            <a:ext cx="1109044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Za početak riješimo 1. i 2. zadatak na 64. str. udžbenika.</a:t>
            </a:r>
          </a:p>
          <a:p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	1.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944532" y="2689195"/>
            <a:ext cx="2088232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18 : 3 = </a:t>
            </a:r>
            <a:r>
              <a:rPr lang="hr-HR" altLang="sr-Latn-RS" u="sng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447928" y="2689195"/>
            <a:ext cx="2232248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  <a:r>
              <a:rPr lang="hr-HR" altLang="sr-Latn-RS" dirty="0" smtClean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 ostatak </a:t>
            </a:r>
            <a:endParaRPr lang="hr-HR" altLang="sr-Latn-RS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7680176" y="2696657"/>
            <a:ext cx="783704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</a:t>
            </a:r>
            <a:endParaRPr lang="hr-HR" altLang="sr-Latn-RS" dirty="0">
              <a:solidFill>
                <a:srgbClr val="00B0F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3944532" y="3645024"/>
            <a:ext cx="2088232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49 : 5 = </a:t>
            </a:r>
            <a:r>
              <a:rPr lang="hr-HR" altLang="sr-Latn-RS" u="sng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5447928" y="3645024"/>
            <a:ext cx="2232248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9</a:t>
            </a:r>
            <a:r>
              <a:rPr lang="hr-HR" altLang="sr-Latn-RS" dirty="0" smtClean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 ostatak </a:t>
            </a:r>
            <a:endParaRPr lang="hr-HR" altLang="sr-Latn-RS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7680176" y="3652486"/>
            <a:ext cx="783704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  <a:endParaRPr lang="hr-HR" altLang="sr-Latn-RS" dirty="0">
              <a:solidFill>
                <a:srgbClr val="00B0F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3944532" y="4593391"/>
            <a:ext cx="2088232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66 : 8 = </a:t>
            </a:r>
            <a:r>
              <a:rPr lang="hr-HR" altLang="sr-Latn-RS" u="sng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447928" y="4593391"/>
            <a:ext cx="2232248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</a:t>
            </a:r>
            <a:r>
              <a:rPr lang="hr-HR" altLang="sr-Latn-RS" dirty="0" smtClean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 ostatak </a:t>
            </a:r>
            <a:endParaRPr lang="hr-HR" altLang="sr-Latn-RS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7680176" y="4600853"/>
            <a:ext cx="783704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endParaRPr lang="hr-HR" altLang="sr-Latn-RS" dirty="0">
              <a:solidFill>
                <a:srgbClr val="00B0F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551384" y="672927"/>
            <a:ext cx="93610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416" y="365126"/>
            <a:ext cx="9828584" cy="104765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906341" y="1720577"/>
            <a:ext cx="2088232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27 : 5 = </a:t>
            </a:r>
            <a:r>
              <a:rPr lang="hr-HR" altLang="sr-Latn-RS" u="sng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409737" y="1720577"/>
            <a:ext cx="733935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r>
              <a:rPr lang="hr-HR" altLang="sr-Latn-RS" dirty="0" smtClean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hr-HR" altLang="sr-Latn-RS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131194" y="2845444"/>
            <a:ext cx="819264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  </a:t>
            </a:r>
            <a:endParaRPr lang="hr-HR" altLang="sr-Latn-RS" dirty="0">
              <a:solidFill>
                <a:srgbClr val="00B0F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597003" y="2244258"/>
            <a:ext cx="2088232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- 25 </a:t>
            </a:r>
            <a:r>
              <a:rPr lang="hr-HR" altLang="sr-Latn-RS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15" name="Ravni poveznik 14"/>
          <p:cNvCxnSpPr>
            <a:endCxn id="14" idx="2"/>
          </p:cNvCxnSpPr>
          <p:nvPr/>
        </p:nvCxnSpPr>
        <p:spPr>
          <a:xfrm>
            <a:off x="906341" y="3003083"/>
            <a:ext cx="734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slov 1"/>
          <p:cNvSpPr txBox="1">
            <a:spLocks/>
          </p:cNvSpPr>
          <p:nvPr/>
        </p:nvSpPr>
        <p:spPr>
          <a:xfrm>
            <a:off x="1487488" y="2797578"/>
            <a:ext cx="1710980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dirty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ostatak</a:t>
            </a:r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hr-HR" altLang="sr-Latn-RS" dirty="0">
              <a:solidFill>
                <a:srgbClr val="00B0F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Naslov 1"/>
          <p:cNvSpPr txBox="1">
            <a:spLocks/>
          </p:cNvSpPr>
          <p:nvPr/>
        </p:nvSpPr>
        <p:spPr>
          <a:xfrm>
            <a:off x="4197488" y="2099989"/>
            <a:ext cx="2088232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35 : 8 = </a:t>
            </a:r>
            <a:r>
              <a:rPr lang="hr-HR" altLang="sr-Latn-RS" u="sng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5700884" y="2099989"/>
            <a:ext cx="733935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  <a:r>
              <a:rPr lang="hr-HR" altLang="sr-Latn-RS" dirty="0" smtClean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hr-HR" altLang="sr-Latn-RS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" name="Naslov 1"/>
          <p:cNvSpPr txBox="1">
            <a:spLocks/>
          </p:cNvSpPr>
          <p:nvPr/>
        </p:nvSpPr>
        <p:spPr>
          <a:xfrm>
            <a:off x="4422341" y="3224856"/>
            <a:ext cx="819264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  </a:t>
            </a:r>
            <a:endParaRPr lang="hr-HR" altLang="sr-Latn-RS" dirty="0">
              <a:solidFill>
                <a:srgbClr val="00B0F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Naslov 1"/>
          <p:cNvSpPr txBox="1">
            <a:spLocks/>
          </p:cNvSpPr>
          <p:nvPr/>
        </p:nvSpPr>
        <p:spPr>
          <a:xfrm>
            <a:off x="3888150" y="2623670"/>
            <a:ext cx="2088232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- 32 </a:t>
            </a:r>
            <a:r>
              <a:rPr lang="hr-HR" altLang="sr-Latn-RS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1" name="Ravni poveznik 20"/>
          <p:cNvCxnSpPr>
            <a:endCxn id="20" idx="2"/>
          </p:cNvCxnSpPr>
          <p:nvPr/>
        </p:nvCxnSpPr>
        <p:spPr>
          <a:xfrm>
            <a:off x="4197488" y="3382495"/>
            <a:ext cx="734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aslov 1"/>
          <p:cNvSpPr txBox="1">
            <a:spLocks/>
          </p:cNvSpPr>
          <p:nvPr/>
        </p:nvSpPr>
        <p:spPr>
          <a:xfrm>
            <a:off x="4778635" y="3176990"/>
            <a:ext cx="1710980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dirty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ostatak</a:t>
            </a:r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hr-HR" altLang="sr-Latn-RS" dirty="0">
              <a:solidFill>
                <a:srgbClr val="00B0F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3" name="Naslov 1"/>
          <p:cNvSpPr txBox="1">
            <a:spLocks/>
          </p:cNvSpPr>
          <p:nvPr/>
        </p:nvSpPr>
        <p:spPr>
          <a:xfrm>
            <a:off x="7791555" y="2551114"/>
            <a:ext cx="2088232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48 : 5 = </a:t>
            </a:r>
            <a:r>
              <a:rPr lang="hr-HR" altLang="sr-Latn-RS" u="sng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Naslov 1"/>
          <p:cNvSpPr txBox="1">
            <a:spLocks/>
          </p:cNvSpPr>
          <p:nvPr/>
        </p:nvSpPr>
        <p:spPr>
          <a:xfrm>
            <a:off x="9294951" y="2551114"/>
            <a:ext cx="733935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9</a:t>
            </a:r>
            <a:r>
              <a:rPr lang="hr-HR" altLang="sr-Latn-RS" dirty="0" smtClean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hr-HR" altLang="sr-Latn-RS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5" name="Naslov 1"/>
          <p:cNvSpPr txBox="1">
            <a:spLocks/>
          </p:cNvSpPr>
          <p:nvPr/>
        </p:nvSpPr>
        <p:spPr>
          <a:xfrm>
            <a:off x="8016408" y="3675981"/>
            <a:ext cx="819264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  </a:t>
            </a:r>
            <a:endParaRPr lang="hr-HR" altLang="sr-Latn-RS" dirty="0">
              <a:solidFill>
                <a:srgbClr val="00B0F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6" name="Naslov 1"/>
          <p:cNvSpPr txBox="1">
            <a:spLocks/>
          </p:cNvSpPr>
          <p:nvPr/>
        </p:nvSpPr>
        <p:spPr>
          <a:xfrm>
            <a:off x="7482217" y="3074795"/>
            <a:ext cx="2088232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- 45 </a:t>
            </a:r>
            <a:r>
              <a:rPr lang="hr-HR" altLang="sr-Latn-RS" u="sng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27" name="Ravni poveznik 26"/>
          <p:cNvCxnSpPr>
            <a:endCxn id="26" idx="2"/>
          </p:cNvCxnSpPr>
          <p:nvPr/>
        </p:nvCxnSpPr>
        <p:spPr>
          <a:xfrm>
            <a:off x="7791555" y="3833620"/>
            <a:ext cx="734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aslov 1"/>
          <p:cNvSpPr txBox="1">
            <a:spLocks/>
          </p:cNvSpPr>
          <p:nvPr/>
        </p:nvSpPr>
        <p:spPr>
          <a:xfrm>
            <a:off x="8372702" y="3628115"/>
            <a:ext cx="1710980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dirty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ostatak</a:t>
            </a:r>
            <a:r>
              <a:rPr lang="hr-HR" altLang="sr-Latn-RS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hr-HR" altLang="sr-Latn-RS" dirty="0">
              <a:solidFill>
                <a:srgbClr val="00B0F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slov 1"/>
          <p:cNvSpPr>
            <a:spLocks noGrp="1"/>
          </p:cNvSpPr>
          <p:nvPr>
            <p:ph type="title"/>
          </p:nvPr>
        </p:nvSpPr>
        <p:spPr>
          <a:xfrm>
            <a:off x="551384" y="548680"/>
            <a:ext cx="4176464" cy="448544"/>
          </a:xfrm>
        </p:spPr>
        <p:txBody>
          <a:bodyPr rtlCol="0">
            <a:normAutofit fontScale="90000"/>
          </a:bodyPr>
          <a:lstStyle/>
          <a:p>
            <a:r>
              <a:rPr lang="hr-HR" altLang="sr-Latn-RS" sz="2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Napišite nadnevak i naslov u pisanku:</a:t>
            </a:r>
            <a:endParaRPr lang="hr-HR" altLang="sr-Latn-RS" sz="20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1631504" y="1916832"/>
            <a:ext cx="8623013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hr-HR" sz="3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PISANO DIJELJENJE </a:t>
            </a:r>
            <a:r>
              <a:rPr lang="hr-HR" sz="3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TROZNAMENKASTOGA </a:t>
            </a:r>
            <a:r>
              <a:rPr lang="hr-HR" sz="3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BROJA JEDNOZNAMENKASTIM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/>
            </a:r>
            <a:br>
              <a:rPr lang="hr-H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</a:b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(</a:t>
            </a:r>
            <a:r>
              <a:rPr lang="hr-HR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broj S djeljenika nije djeljiv djeliteljem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)</a:t>
            </a:r>
            <a:endParaRPr lang="hr-HR" sz="3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8688288" y="610148"/>
            <a:ext cx="2592288" cy="564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hr-HR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17. travnja 2020.</a:t>
            </a:r>
            <a:endParaRPr lang="hr-HR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639616" y="4492624"/>
            <a:ext cx="591254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1. i 2. primjer prepiši u pisanku.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907068" y="503000"/>
            <a:ext cx="635011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Pomoću tablice mjesnih vrijednosti</a:t>
            </a:r>
            <a:endParaRPr lang="hr-HR" altLang="sr-Latn-RS" sz="2400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7" name="Naslov 1"/>
          <p:cNvSpPr txBox="1">
            <a:spLocks/>
          </p:cNvSpPr>
          <p:nvPr/>
        </p:nvSpPr>
        <p:spPr>
          <a:xfrm>
            <a:off x="7608168" y="2348880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4 =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39552"/>
              </p:ext>
            </p:extLst>
          </p:nvPr>
        </p:nvGraphicFramePr>
        <p:xfrm>
          <a:off x="6020514" y="2014877"/>
          <a:ext cx="1693977" cy="334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659">
                  <a:extLst>
                    <a:ext uri="{9D8B030D-6E8A-4147-A177-3AD203B41FA5}">
                      <a16:colId xmlns:a16="http://schemas.microsoft.com/office/drawing/2014/main" val="1685915956"/>
                    </a:ext>
                  </a:extLst>
                </a:gridCol>
                <a:gridCol w="564659">
                  <a:extLst>
                    <a:ext uri="{9D8B030D-6E8A-4147-A177-3AD203B41FA5}">
                      <a16:colId xmlns:a16="http://schemas.microsoft.com/office/drawing/2014/main" val="1466776754"/>
                    </a:ext>
                  </a:extLst>
                </a:gridCol>
                <a:gridCol w="564659">
                  <a:extLst>
                    <a:ext uri="{9D8B030D-6E8A-4147-A177-3AD203B41FA5}">
                      <a16:colId xmlns:a16="http://schemas.microsoft.com/office/drawing/2014/main" val="3703548593"/>
                    </a:ext>
                  </a:extLst>
                </a:gridCol>
              </a:tblGrid>
              <a:tr h="40767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327993"/>
                  </a:ext>
                </a:extLst>
              </a:tr>
              <a:tr h="7205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487606"/>
                  </a:ext>
                </a:extLst>
              </a:tr>
              <a:tr h="794109"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0518654"/>
                  </a:ext>
                </a:extLst>
              </a:tr>
              <a:tr h="70961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996743"/>
                  </a:ext>
                </a:extLst>
              </a:tr>
              <a:tr h="70961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578964"/>
                  </a:ext>
                </a:extLst>
              </a:tr>
            </a:tbl>
          </a:graphicData>
        </a:graphic>
      </p:graphicFrame>
      <p:graphicFrame>
        <p:nvGraphicFramePr>
          <p:cNvPr id="11" name="Tablic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50377"/>
              </p:ext>
            </p:extLst>
          </p:nvPr>
        </p:nvGraphicFramePr>
        <p:xfrm>
          <a:off x="8543999" y="2012255"/>
          <a:ext cx="1605876" cy="84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292">
                  <a:extLst>
                    <a:ext uri="{9D8B030D-6E8A-4147-A177-3AD203B41FA5}">
                      <a16:colId xmlns:a16="http://schemas.microsoft.com/office/drawing/2014/main" val="1376591995"/>
                    </a:ext>
                  </a:extLst>
                </a:gridCol>
                <a:gridCol w="535292">
                  <a:extLst>
                    <a:ext uri="{9D8B030D-6E8A-4147-A177-3AD203B41FA5}">
                      <a16:colId xmlns:a16="http://schemas.microsoft.com/office/drawing/2014/main" val="1894288202"/>
                    </a:ext>
                  </a:extLst>
                </a:gridCol>
                <a:gridCol w="535292">
                  <a:extLst>
                    <a:ext uri="{9D8B030D-6E8A-4147-A177-3AD203B41FA5}">
                      <a16:colId xmlns:a16="http://schemas.microsoft.com/office/drawing/2014/main" val="1855303984"/>
                    </a:ext>
                  </a:extLst>
                </a:gridCol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911367"/>
                  </a:ext>
                </a:extLst>
              </a:tr>
              <a:tr h="437982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935118"/>
                  </a:ext>
                </a:extLst>
              </a:tr>
            </a:tbl>
          </a:graphicData>
        </a:graphic>
      </p:graphicFrame>
      <p:sp>
        <p:nvSpPr>
          <p:cNvPr id="23" name="Naslov 1"/>
          <p:cNvSpPr txBox="1">
            <a:spLocks/>
          </p:cNvSpPr>
          <p:nvPr/>
        </p:nvSpPr>
        <p:spPr>
          <a:xfrm>
            <a:off x="8482352" y="2370841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Naslov 1"/>
          <p:cNvSpPr txBox="1">
            <a:spLocks/>
          </p:cNvSpPr>
          <p:nvPr/>
        </p:nvSpPr>
        <p:spPr>
          <a:xfrm>
            <a:off x="6082320" y="2360905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7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5" name="Naslov 1"/>
          <p:cNvSpPr txBox="1">
            <a:spLocks/>
          </p:cNvSpPr>
          <p:nvPr/>
        </p:nvSpPr>
        <p:spPr>
          <a:xfrm>
            <a:off x="5881868" y="2697506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- 4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6" name="Naslov 1"/>
          <p:cNvSpPr txBox="1">
            <a:spLocks/>
          </p:cNvSpPr>
          <p:nvPr/>
        </p:nvSpPr>
        <p:spPr>
          <a:xfrm>
            <a:off x="6626292" y="2364263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6020514" y="3159179"/>
            <a:ext cx="169397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aslov 1"/>
          <p:cNvSpPr txBox="1">
            <a:spLocks/>
          </p:cNvSpPr>
          <p:nvPr/>
        </p:nvSpPr>
        <p:spPr>
          <a:xfrm>
            <a:off x="6101058" y="3080983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9" name="Naslov 1"/>
          <p:cNvSpPr txBox="1">
            <a:spLocks/>
          </p:cNvSpPr>
          <p:nvPr/>
        </p:nvSpPr>
        <p:spPr>
          <a:xfrm>
            <a:off x="6662091" y="3088175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" name="Naslov 1"/>
          <p:cNvSpPr txBox="1">
            <a:spLocks/>
          </p:cNvSpPr>
          <p:nvPr/>
        </p:nvSpPr>
        <p:spPr>
          <a:xfrm>
            <a:off x="9095220" y="2370841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1" name="Naslov 1"/>
          <p:cNvSpPr txBox="1">
            <a:spLocks/>
          </p:cNvSpPr>
          <p:nvPr/>
        </p:nvSpPr>
        <p:spPr>
          <a:xfrm>
            <a:off x="5892177" y="3430043"/>
            <a:ext cx="148505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- 3    </a:t>
            </a:r>
            <a:r>
              <a:rPr lang="hr-HR" altLang="sr-Latn-RS" sz="1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32" name="Ravni poveznik sa strelicom 31"/>
          <p:cNvCxnSpPr/>
          <p:nvPr/>
        </p:nvCxnSpPr>
        <p:spPr>
          <a:xfrm>
            <a:off x="6894910" y="2801610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>
            <a:off x="6020514" y="3924426"/>
            <a:ext cx="1693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Naslov 1"/>
          <p:cNvSpPr txBox="1">
            <a:spLocks/>
          </p:cNvSpPr>
          <p:nvPr/>
        </p:nvSpPr>
        <p:spPr>
          <a:xfrm>
            <a:off x="6662091" y="3835095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33" name="Ravni poveznik 32"/>
          <p:cNvCxnSpPr/>
          <p:nvPr/>
        </p:nvCxnSpPr>
        <p:spPr>
          <a:xfrm>
            <a:off x="6020514" y="4642797"/>
            <a:ext cx="1693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/>
          <p:nvPr/>
        </p:nvCxnSpPr>
        <p:spPr>
          <a:xfrm>
            <a:off x="7469396" y="2801610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Naslov 1"/>
          <p:cNvSpPr txBox="1">
            <a:spLocks/>
          </p:cNvSpPr>
          <p:nvPr/>
        </p:nvSpPr>
        <p:spPr>
          <a:xfrm>
            <a:off x="7206063" y="3853658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9" name="Naslov 1"/>
          <p:cNvSpPr txBox="1">
            <a:spLocks/>
          </p:cNvSpPr>
          <p:nvPr/>
        </p:nvSpPr>
        <p:spPr>
          <a:xfrm>
            <a:off x="7000275" y="4170283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0" name="Naslov 1"/>
          <p:cNvSpPr txBox="1">
            <a:spLocks/>
          </p:cNvSpPr>
          <p:nvPr/>
        </p:nvSpPr>
        <p:spPr>
          <a:xfrm>
            <a:off x="7222349" y="4683814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1" name="Naslov 1"/>
          <p:cNvSpPr txBox="1">
            <a:spLocks/>
          </p:cNvSpPr>
          <p:nvPr/>
        </p:nvSpPr>
        <p:spPr>
          <a:xfrm>
            <a:off x="9606051" y="2370841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Naslov 1"/>
          <p:cNvSpPr txBox="1">
            <a:spLocks/>
          </p:cNvSpPr>
          <p:nvPr/>
        </p:nvSpPr>
        <p:spPr>
          <a:xfrm>
            <a:off x="7179511" y="2364092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3" name="Naslov 1"/>
          <p:cNvSpPr>
            <a:spLocks noGrp="1"/>
          </p:cNvSpPr>
          <p:nvPr>
            <p:ph type="title"/>
          </p:nvPr>
        </p:nvSpPr>
        <p:spPr>
          <a:xfrm>
            <a:off x="392965" y="321531"/>
            <a:ext cx="2514103" cy="685525"/>
          </a:xfrm>
        </p:spPr>
        <p:txBody>
          <a:bodyPr rtlCol="0">
            <a:normAutofit/>
          </a:bodyPr>
          <a:lstStyle/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</a:t>
            </a:r>
            <a:r>
              <a:rPr lang="hr-HR" altLang="sr-Latn-RS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rimjer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2185">
            <a:off x="1787707" y="1948655"/>
            <a:ext cx="2510356" cy="2514218"/>
          </a:xfrm>
          <a:prstGeom prst="rect">
            <a:avLst/>
          </a:prstGeom>
        </p:spPr>
      </p:pic>
      <p:sp>
        <p:nvSpPr>
          <p:cNvPr id="34" name="TextBox 12"/>
          <p:cNvSpPr txBox="1"/>
          <p:nvPr/>
        </p:nvSpPr>
        <p:spPr>
          <a:xfrm>
            <a:off x="6164402" y="5773224"/>
            <a:ext cx="342908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Prepiši u pisanku.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6" grpId="0"/>
      <p:bldP spid="38" grpId="0"/>
      <p:bldP spid="39" grpId="0"/>
      <p:bldP spid="40" grpId="0"/>
      <p:bldP spid="41" grpId="0"/>
      <p:bldP spid="4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829079" y="687617"/>
            <a:ext cx="635011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Bez tablice mjesnih vrijednosti</a:t>
            </a:r>
            <a:endParaRPr lang="hr-HR" altLang="sr-Latn-RS" sz="2400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4" name="Naslov 1"/>
          <p:cNvSpPr>
            <a:spLocks noGrp="1"/>
          </p:cNvSpPr>
          <p:nvPr>
            <p:ph type="title"/>
          </p:nvPr>
        </p:nvSpPr>
        <p:spPr>
          <a:xfrm>
            <a:off x="407368" y="431226"/>
            <a:ext cx="2514103" cy="685525"/>
          </a:xfrm>
        </p:spPr>
        <p:txBody>
          <a:bodyPr rtlCol="0">
            <a:normAutofit/>
          </a:bodyPr>
          <a:lstStyle/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</a:t>
            </a:r>
            <a:r>
              <a:rPr lang="hr-HR" altLang="sr-Latn-RS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rimjer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I &amp; Best Start Assessments - St Joseph's Narrab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257">
            <a:off x="8204033" y="1433089"/>
            <a:ext cx="3396461" cy="20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Naslov 1"/>
          <p:cNvSpPr txBox="1">
            <a:spLocks/>
          </p:cNvSpPr>
          <p:nvPr/>
        </p:nvSpPr>
        <p:spPr>
          <a:xfrm>
            <a:off x="4526846" y="2261660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4 =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6" name="Naslov 1"/>
          <p:cNvSpPr txBox="1">
            <a:spLocks/>
          </p:cNvSpPr>
          <p:nvPr/>
        </p:nvSpPr>
        <p:spPr>
          <a:xfrm>
            <a:off x="5401030" y="2283621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7" name="Naslov 1"/>
          <p:cNvSpPr txBox="1">
            <a:spLocks/>
          </p:cNvSpPr>
          <p:nvPr/>
        </p:nvSpPr>
        <p:spPr>
          <a:xfrm>
            <a:off x="3000998" y="2273685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7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8" name="Naslov 1"/>
          <p:cNvSpPr txBox="1">
            <a:spLocks/>
          </p:cNvSpPr>
          <p:nvPr/>
        </p:nvSpPr>
        <p:spPr>
          <a:xfrm>
            <a:off x="2800546" y="2610286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- 4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9" name="Naslov 1"/>
          <p:cNvSpPr txBox="1">
            <a:spLocks/>
          </p:cNvSpPr>
          <p:nvPr/>
        </p:nvSpPr>
        <p:spPr>
          <a:xfrm>
            <a:off x="3544970" y="2277043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50" name="Ravni poveznik 49"/>
          <p:cNvCxnSpPr/>
          <p:nvPr/>
        </p:nvCxnSpPr>
        <p:spPr>
          <a:xfrm>
            <a:off x="2964873" y="3061573"/>
            <a:ext cx="1133316" cy="1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Naslov 1"/>
          <p:cNvSpPr txBox="1">
            <a:spLocks/>
          </p:cNvSpPr>
          <p:nvPr/>
        </p:nvSpPr>
        <p:spPr>
          <a:xfrm>
            <a:off x="3019736" y="2993763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2" name="Naslov 1"/>
          <p:cNvSpPr txBox="1">
            <a:spLocks/>
          </p:cNvSpPr>
          <p:nvPr/>
        </p:nvSpPr>
        <p:spPr>
          <a:xfrm>
            <a:off x="3580769" y="3000955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3" name="Naslov 1"/>
          <p:cNvSpPr txBox="1">
            <a:spLocks/>
          </p:cNvSpPr>
          <p:nvPr/>
        </p:nvSpPr>
        <p:spPr>
          <a:xfrm>
            <a:off x="5719276" y="2283621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4" name="Naslov 1"/>
          <p:cNvSpPr txBox="1">
            <a:spLocks/>
          </p:cNvSpPr>
          <p:nvPr/>
        </p:nvSpPr>
        <p:spPr>
          <a:xfrm>
            <a:off x="2810855" y="3342823"/>
            <a:ext cx="148505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- 3    </a:t>
            </a:r>
            <a:r>
              <a:rPr lang="hr-HR" altLang="sr-Latn-RS" sz="1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55" name="Ravni poveznik sa strelicom 54"/>
          <p:cNvCxnSpPr/>
          <p:nvPr/>
        </p:nvCxnSpPr>
        <p:spPr>
          <a:xfrm>
            <a:off x="3813588" y="2714390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55"/>
          <p:cNvCxnSpPr/>
          <p:nvPr/>
        </p:nvCxnSpPr>
        <p:spPr>
          <a:xfrm>
            <a:off x="2939192" y="3837206"/>
            <a:ext cx="1693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Naslov 1"/>
          <p:cNvSpPr txBox="1">
            <a:spLocks/>
          </p:cNvSpPr>
          <p:nvPr/>
        </p:nvSpPr>
        <p:spPr>
          <a:xfrm>
            <a:off x="3580769" y="3747875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58" name="Ravni poveznik 57"/>
          <p:cNvCxnSpPr>
            <a:endCxn id="62" idx="0"/>
          </p:cNvCxnSpPr>
          <p:nvPr/>
        </p:nvCxnSpPr>
        <p:spPr>
          <a:xfrm flipV="1">
            <a:off x="3693596" y="4596594"/>
            <a:ext cx="893956" cy="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ni poveznik sa strelicom 58"/>
          <p:cNvCxnSpPr/>
          <p:nvPr/>
        </p:nvCxnSpPr>
        <p:spPr>
          <a:xfrm>
            <a:off x="4388074" y="2714390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Naslov 1"/>
          <p:cNvSpPr txBox="1">
            <a:spLocks/>
          </p:cNvSpPr>
          <p:nvPr/>
        </p:nvSpPr>
        <p:spPr>
          <a:xfrm>
            <a:off x="4124741" y="3766438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1" name="Naslov 1"/>
          <p:cNvSpPr txBox="1">
            <a:spLocks/>
          </p:cNvSpPr>
          <p:nvPr/>
        </p:nvSpPr>
        <p:spPr>
          <a:xfrm>
            <a:off x="3912786" y="4103821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2" name="Naslov 1"/>
          <p:cNvSpPr txBox="1">
            <a:spLocks/>
          </p:cNvSpPr>
          <p:nvPr/>
        </p:nvSpPr>
        <p:spPr>
          <a:xfrm>
            <a:off x="4141027" y="4596594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3" name="Naslov 1"/>
          <p:cNvSpPr txBox="1">
            <a:spLocks/>
          </p:cNvSpPr>
          <p:nvPr/>
        </p:nvSpPr>
        <p:spPr>
          <a:xfrm>
            <a:off x="5998279" y="2283621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Naslov 1"/>
          <p:cNvSpPr txBox="1">
            <a:spLocks/>
          </p:cNvSpPr>
          <p:nvPr/>
        </p:nvSpPr>
        <p:spPr>
          <a:xfrm>
            <a:off x="4098189" y="2276872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5" name="TextBox 12"/>
          <p:cNvSpPr txBox="1"/>
          <p:nvPr/>
        </p:nvSpPr>
        <p:spPr>
          <a:xfrm>
            <a:off x="6146322" y="5661248"/>
            <a:ext cx="330882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Prepiši u pisanku.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7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907068" y="503000"/>
            <a:ext cx="635011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Pomoću tablice mjesnih vrijednosti</a:t>
            </a:r>
            <a:endParaRPr lang="hr-HR" altLang="sr-Latn-RS" sz="2400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3" name="Naslov 1"/>
          <p:cNvSpPr>
            <a:spLocks noGrp="1"/>
          </p:cNvSpPr>
          <p:nvPr>
            <p:ph type="title"/>
          </p:nvPr>
        </p:nvSpPr>
        <p:spPr>
          <a:xfrm>
            <a:off x="392965" y="299570"/>
            <a:ext cx="2514103" cy="685525"/>
          </a:xfrm>
        </p:spPr>
        <p:txBody>
          <a:bodyPr rtlCol="0">
            <a:normAutofit/>
          </a:bodyPr>
          <a:lstStyle/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</a:t>
            </a:r>
            <a:r>
              <a:rPr lang="hr-HR" altLang="sr-Latn-RS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rimjer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earn clipart children, Learn children Transparent FREE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032">
            <a:off x="1134232" y="2015012"/>
            <a:ext cx="2608705" cy="19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slov 1"/>
          <p:cNvSpPr txBox="1">
            <a:spLocks/>
          </p:cNvSpPr>
          <p:nvPr/>
        </p:nvSpPr>
        <p:spPr>
          <a:xfrm>
            <a:off x="7392144" y="2276872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3 =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44" name="Tablic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34220"/>
              </p:ext>
            </p:extLst>
          </p:nvPr>
        </p:nvGraphicFramePr>
        <p:xfrm>
          <a:off x="5804490" y="1942869"/>
          <a:ext cx="1693977" cy="334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659">
                  <a:extLst>
                    <a:ext uri="{9D8B030D-6E8A-4147-A177-3AD203B41FA5}">
                      <a16:colId xmlns:a16="http://schemas.microsoft.com/office/drawing/2014/main" val="1685915956"/>
                    </a:ext>
                  </a:extLst>
                </a:gridCol>
                <a:gridCol w="564659">
                  <a:extLst>
                    <a:ext uri="{9D8B030D-6E8A-4147-A177-3AD203B41FA5}">
                      <a16:colId xmlns:a16="http://schemas.microsoft.com/office/drawing/2014/main" val="1466776754"/>
                    </a:ext>
                  </a:extLst>
                </a:gridCol>
                <a:gridCol w="564659">
                  <a:extLst>
                    <a:ext uri="{9D8B030D-6E8A-4147-A177-3AD203B41FA5}">
                      <a16:colId xmlns:a16="http://schemas.microsoft.com/office/drawing/2014/main" val="3703548593"/>
                    </a:ext>
                  </a:extLst>
                </a:gridCol>
              </a:tblGrid>
              <a:tr h="40767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327993"/>
                  </a:ext>
                </a:extLst>
              </a:tr>
              <a:tr h="7205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487606"/>
                  </a:ext>
                </a:extLst>
              </a:tr>
              <a:tr h="794109"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0518654"/>
                  </a:ext>
                </a:extLst>
              </a:tr>
              <a:tr h="70961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996743"/>
                  </a:ext>
                </a:extLst>
              </a:tr>
              <a:tr h="70961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578964"/>
                  </a:ext>
                </a:extLst>
              </a:tr>
            </a:tbl>
          </a:graphicData>
        </a:graphic>
      </p:graphicFrame>
      <p:graphicFrame>
        <p:nvGraphicFramePr>
          <p:cNvPr id="45" name="Tablic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54886"/>
              </p:ext>
            </p:extLst>
          </p:nvPr>
        </p:nvGraphicFramePr>
        <p:xfrm>
          <a:off x="8327975" y="1940247"/>
          <a:ext cx="1605876" cy="84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292">
                  <a:extLst>
                    <a:ext uri="{9D8B030D-6E8A-4147-A177-3AD203B41FA5}">
                      <a16:colId xmlns:a16="http://schemas.microsoft.com/office/drawing/2014/main" val="1376591995"/>
                    </a:ext>
                  </a:extLst>
                </a:gridCol>
                <a:gridCol w="535292">
                  <a:extLst>
                    <a:ext uri="{9D8B030D-6E8A-4147-A177-3AD203B41FA5}">
                      <a16:colId xmlns:a16="http://schemas.microsoft.com/office/drawing/2014/main" val="1894288202"/>
                    </a:ext>
                  </a:extLst>
                </a:gridCol>
                <a:gridCol w="535292">
                  <a:extLst>
                    <a:ext uri="{9D8B030D-6E8A-4147-A177-3AD203B41FA5}">
                      <a16:colId xmlns:a16="http://schemas.microsoft.com/office/drawing/2014/main" val="1855303984"/>
                    </a:ext>
                  </a:extLst>
                </a:gridCol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J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911367"/>
                  </a:ext>
                </a:extLst>
              </a:tr>
              <a:tr h="437982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935118"/>
                  </a:ext>
                </a:extLst>
              </a:tr>
            </a:tbl>
          </a:graphicData>
        </a:graphic>
      </p:graphicFrame>
      <p:sp>
        <p:nvSpPr>
          <p:cNvPr id="46" name="Naslov 1"/>
          <p:cNvSpPr txBox="1">
            <a:spLocks/>
          </p:cNvSpPr>
          <p:nvPr/>
        </p:nvSpPr>
        <p:spPr>
          <a:xfrm>
            <a:off x="8266328" y="2298833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7" name="Naslov 1"/>
          <p:cNvSpPr txBox="1">
            <a:spLocks/>
          </p:cNvSpPr>
          <p:nvPr/>
        </p:nvSpPr>
        <p:spPr>
          <a:xfrm>
            <a:off x="5866296" y="2288897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7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8" name="Naslov 1"/>
          <p:cNvSpPr txBox="1">
            <a:spLocks/>
          </p:cNvSpPr>
          <p:nvPr/>
        </p:nvSpPr>
        <p:spPr>
          <a:xfrm>
            <a:off x="5665844" y="2625498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- 6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9" name="Naslov 1"/>
          <p:cNvSpPr txBox="1">
            <a:spLocks/>
          </p:cNvSpPr>
          <p:nvPr/>
        </p:nvSpPr>
        <p:spPr>
          <a:xfrm>
            <a:off x="6410268" y="2292255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50" name="Ravni poveznik 49"/>
          <p:cNvCxnSpPr/>
          <p:nvPr/>
        </p:nvCxnSpPr>
        <p:spPr>
          <a:xfrm>
            <a:off x="5804490" y="3087171"/>
            <a:ext cx="169397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Naslov 1"/>
          <p:cNvSpPr txBox="1">
            <a:spLocks/>
          </p:cNvSpPr>
          <p:nvPr/>
        </p:nvSpPr>
        <p:spPr>
          <a:xfrm>
            <a:off x="5885034" y="3008975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2" name="Naslov 1"/>
          <p:cNvSpPr txBox="1">
            <a:spLocks/>
          </p:cNvSpPr>
          <p:nvPr/>
        </p:nvSpPr>
        <p:spPr>
          <a:xfrm>
            <a:off x="6446067" y="3016167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3" name="Naslov 1"/>
          <p:cNvSpPr txBox="1">
            <a:spLocks/>
          </p:cNvSpPr>
          <p:nvPr/>
        </p:nvSpPr>
        <p:spPr>
          <a:xfrm>
            <a:off x="8879196" y="2298833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4" name="Naslov 1"/>
          <p:cNvSpPr txBox="1">
            <a:spLocks/>
          </p:cNvSpPr>
          <p:nvPr/>
        </p:nvSpPr>
        <p:spPr>
          <a:xfrm>
            <a:off x="5676153" y="3358035"/>
            <a:ext cx="148505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- 1    </a:t>
            </a:r>
            <a:r>
              <a:rPr lang="hr-HR" altLang="sr-Latn-RS" sz="1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55" name="Ravni poveznik sa strelicom 54"/>
          <p:cNvCxnSpPr/>
          <p:nvPr/>
        </p:nvCxnSpPr>
        <p:spPr>
          <a:xfrm>
            <a:off x="6678886" y="2729602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55"/>
          <p:cNvCxnSpPr/>
          <p:nvPr/>
        </p:nvCxnSpPr>
        <p:spPr>
          <a:xfrm>
            <a:off x="5804490" y="3852418"/>
            <a:ext cx="1693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Naslov 1"/>
          <p:cNvSpPr txBox="1">
            <a:spLocks/>
          </p:cNvSpPr>
          <p:nvPr/>
        </p:nvSpPr>
        <p:spPr>
          <a:xfrm>
            <a:off x="6446067" y="3763087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58" name="Ravni poveznik 57"/>
          <p:cNvCxnSpPr/>
          <p:nvPr/>
        </p:nvCxnSpPr>
        <p:spPr>
          <a:xfrm>
            <a:off x="5804490" y="4570789"/>
            <a:ext cx="1693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ni poveznik sa strelicom 58"/>
          <p:cNvCxnSpPr/>
          <p:nvPr/>
        </p:nvCxnSpPr>
        <p:spPr>
          <a:xfrm>
            <a:off x="7253372" y="2729602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Naslov 1"/>
          <p:cNvSpPr txBox="1">
            <a:spLocks/>
          </p:cNvSpPr>
          <p:nvPr/>
        </p:nvSpPr>
        <p:spPr>
          <a:xfrm>
            <a:off x="6990039" y="3781650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Naslov 1"/>
          <p:cNvSpPr txBox="1">
            <a:spLocks/>
          </p:cNvSpPr>
          <p:nvPr/>
        </p:nvSpPr>
        <p:spPr>
          <a:xfrm>
            <a:off x="6784251" y="4098275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" name="Naslov 1"/>
          <p:cNvSpPr txBox="1">
            <a:spLocks/>
          </p:cNvSpPr>
          <p:nvPr/>
        </p:nvSpPr>
        <p:spPr>
          <a:xfrm>
            <a:off x="7006325" y="4611806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3" name="Naslov 1"/>
          <p:cNvSpPr txBox="1">
            <a:spLocks/>
          </p:cNvSpPr>
          <p:nvPr/>
        </p:nvSpPr>
        <p:spPr>
          <a:xfrm>
            <a:off x="9390027" y="2298833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Naslov 1"/>
          <p:cNvSpPr txBox="1">
            <a:spLocks/>
          </p:cNvSpPr>
          <p:nvPr/>
        </p:nvSpPr>
        <p:spPr>
          <a:xfrm>
            <a:off x="6963487" y="2292084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6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5" name="TextBox 12"/>
          <p:cNvSpPr txBox="1"/>
          <p:nvPr/>
        </p:nvSpPr>
        <p:spPr>
          <a:xfrm>
            <a:off x="6012330" y="5804548"/>
            <a:ext cx="377408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Prepiši u pisanku.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7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829079" y="687617"/>
            <a:ext cx="635011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Bez tablice mjesnih vrijednosti</a:t>
            </a:r>
            <a:endParaRPr lang="hr-HR" altLang="sr-Latn-RS" sz="2400" dirty="0">
              <a:solidFill>
                <a:srgbClr val="92D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4" name="Naslov 1"/>
          <p:cNvSpPr>
            <a:spLocks noGrp="1"/>
          </p:cNvSpPr>
          <p:nvPr>
            <p:ph type="title"/>
          </p:nvPr>
        </p:nvSpPr>
        <p:spPr>
          <a:xfrm>
            <a:off x="407368" y="431226"/>
            <a:ext cx="2514103" cy="685525"/>
          </a:xfrm>
        </p:spPr>
        <p:txBody>
          <a:bodyPr rtlCol="0">
            <a:normAutofit/>
          </a:bodyPr>
          <a:lstStyle/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</a:t>
            </a:r>
            <a:r>
              <a:rPr lang="hr-HR" altLang="sr-Latn-RS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rimjer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3" name="Naslov 1"/>
          <p:cNvSpPr txBox="1">
            <a:spLocks/>
          </p:cNvSpPr>
          <p:nvPr/>
        </p:nvSpPr>
        <p:spPr>
          <a:xfrm>
            <a:off x="4364417" y="2333668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3 =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Naslov 1"/>
          <p:cNvSpPr txBox="1">
            <a:spLocks/>
          </p:cNvSpPr>
          <p:nvPr/>
        </p:nvSpPr>
        <p:spPr>
          <a:xfrm>
            <a:off x="5238601" y="2355629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5" name="Naslov 1"/>
          <p:cNvSpPr txBox="1">
            <a:spLocks/>
          </p:cNvSpPr>
          <p:nvPr/>
        </p:nvSpPr>
        <p:spPr>
          <a:xfrm>
            <a:off x="2838569" y="2345693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7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6" name="Naslov 1"/>
          <p:cNvSpPr txBox="1">
            <a:spLocks/>
          </p:cNvSpPr>
          <p:nvPr/>
        </p:nvSpPr>
        <p:spPr>
          <a:xfrm>
            <a:off x="2638117" y="2682294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- 6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7" name="Naslov 1"/>
          <p:cNvSpPr txBox="1">
            <a:spLocks/>
          </p:cNvSpPr>
          <p:nvPr/>
        </p:nvSpPr>
        <p:spPr>
          <a:xfrm>
            <a:off x="3382541" y="2349051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48" name="Ravni poveznik 47"/>
          <p:cNvCxnSpPr/>
          <p:nvPr/>
        </p:nvCxnSpPr>
        <p:spPr>
          <a:xfrm>
            <a:off x="2776763" y="3143967"/>
            <a:ext cx="973594" cy="15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Naslov 1"/>
          <p:cNvSpPr txBox="1">
            <a:spLocks/>
          </p:cNvSpPr>
          <p:nvPr/>
        </p:nvSpPr>
        <p:spPr>
          <a:xfrm>
            <a:off x="2857307" y="3065771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0" name="Naslov 1"/>
          <p:cNvSpPr txBox="1">
            <a:spLocks/>
          </p:cNvSpPr>
          <p:nvPr/>
        </p:nvSpPr>
        <p:spPr>
          <a:xfrm>
            <a:off x="3418340" y="3072963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1" name="Naslov 1"/>
          <p:cNvSpPr txBox="1">
            <a:spLocks/>
          </p:cNvSpPr>
          <p:nvPr/>
        </p:nvSpPr>
        <p:spPr>
          <a:xfrm>
            <a:off x="5603687" y="2355629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2" name="Naslov 1"/>
          <p:cNvSpPr txBox="1">
            <a:spLocks/>
          </p:cNvSpPr>
          <p:nvPr/>
        </p:nvSpPr>
        <p:spPr>
          <a:xfrm>
            <a:off x="2648426" y="3414831"/>
            <a:ext cx="148505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- 1    </a:t>
            </a:r>
            <a:r>
              <a:rPr lang="hr-HR" altLang="sr-Latn-RS" sz="1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53" name="Ravni poveznik sa strelicom 52"/>
          <p:cNvCxnSpPr/>
          <p:nvPr/>
        </p:nvCxnSpPr>
        <p:spPr>
          <a:xfrm>
            <a:off x="3651159" y="2786398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53"/>
          <p:cNvCxnSpPr/>
          <p:nvPr/>
        </p:nvCxnSpPr>
        <p:spPr>
          <a:xfrm>
            <a:off x="2776763" y="3909214"/>
            <a:ext cx="1693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Naslov 1"/>
          <p:cNvSpPr txBox="1">
            <a:spLocks/>
          </p:cNvSpPr>
          <p:nvPr/>
        </p:nvSpPr>
        <p:spPr>
          <a:xfrm>
            <a:off x="3418340" y="3819883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56" name="Ravni poveznik 55"/>
          <p:cNvCxnSpPr>
            <a:endCxn id="60" idx="0"/>
          </p:cNvCxnSpPr>
          <p:nvPr/>
        </p:nvCxnSpPr>
        <p:spPr>
          <a:xfrm>
            <a:off x="3651159" y="4663326"/>
            <a:ext cx="773964" cy="5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ni poveznik sa strelicom 56"/>
          <p:cNvCxnSpPr/>
          <p:nvPr/>
        </p:nvCxnSpPr>
        <p:spPr>
          <a:xfrm>
            <a:off x="4225645" y="2786398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Naslov 1"/>
          <p:cNvSpPr txBox="1">
            <a:spLocks/>
          </p:cNvSpPr>
          <p:nvPr/>
        </p:nvSpPr>
        <p:spPr>
          <a:xfrm>
            <a:off x="3962312" y="3838446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9" name="Naslov 1"/>
          <p:cNvSpPr txBox="1">
            <a:spLocks/>
          </p:cNvSpPr>
          <p:nvPr/>
        </p:nvSpPr>
        <p:spPr>
          <a:xfrm>
            <a:off x="3756524" y="4155071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0" name="Naslov 1"/>
          <p:cNvSpPr txBox="1">
            <a:spLocks/>
          </p:cNvSpPr>
          <p:nvPr/>
        </p:nvSpPr>
        <p:spPr>
          <a:xfrm>
            <a:off x="3978598" y="4668602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1" name="Naslov 1"/>
          <p:cNvSpPr txBox="1">
            <a:spLocks/>
          </p:cNvSpPr>
          <p:nvPr/>
        </p:nvSpPr>
        <p:spPr>
          <a:xfrm>
            <a:off x="5905143" y="2361733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Naslov 1"/>
          <p:cNvSpPr txBox="1">
            <a:spLocks/>
          </p:cNvSpPr>
          <p:nvPr/>
        </p:nvSpPr>
        <p:spPr>
          <a:xfrm>
            <a:off x="3935760" y="2348880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6</a:t>
            </a:r>
            <a:endParaRPr lang="hr-HR" altLang="sr-Latn-RS" sz="2400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our kids on giant books - Download Free Vectors, Clipart Graphic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884">
            <a:off x="7638456" y="1058741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12"/>
          <p:cNvSpPr txBox="1"/>
          <p:nvPr/>
        </p:nvSpPr>
        <p:spPr>
          <a:xfrm>
            <a:off x="5087888" y="5517232"/>
            <a:ext cx="342997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Prepiši u pisanku.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5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127448" y="2564904"/>
            <a:ext cx="1044237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Sada riješi 4. i 5. zadatak u udžbeniku na str. 64. </a:t>
            </a:r>
            <a:endParaRPr lang="hr-HR" altLang="sr-Latn-RS" dirty="0">
              <a:solidFill>
                <a:srgbClr val="00B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8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jeca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227_TF03896101" id="{2F162434-E3AF-4908-BB74-B01857A4B26A}" vid="{95CCBC2F-A663-4AD9-AE79-BA46C80AE029}"/>
    </a:ext>
  </a:extLst>
</a:theme>
</file>

<file path=ppt/theme/theme2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www.w3.org/XML/1998/namespace"/>
    <ds:schemaRef ds:uri="40262f94-9f35-4ac3-9a90-690165a166b7"/>
    <ds:schemaRef ds:uri="http://purl.org/dc/elements/1.1/"/>
    <ds:schemaRef ds:uri="a4f35948-e619-41b3-aa29-22878b09cfd2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o obrazovanju s djecom na školskom dvorištu (široki zaslon)</Template>
  <TotalTime>681</TotalTime>
  <Words>565</Words>
  <Application>Microsoft Office PowerPoint</Application>
  <PresentationFormat>Široki zaslon</PresentationFormat>
  <Paragraphs>192</Paragraphs>
  <Slides>14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Times New Roman</vt:lpstr>
      <vt:lpstr>Wingdings</vt:lpstr>
      <vt:lpstr>Djeca 16 x 9</vt:lpstr>
      <vt:lpstr>PISANO DIJELJENJE TROZNAMENKASTOGA BROJA JEDNOZNAMENKASTIM (broj S djeljenika nije djeljiv djeliteljem)</vt:lpstr>
      <vt:lpstr>PowerPoint prezentacija</vt:lpstr>
      <vt:lpstr>PowerPoint prezentacija</vt:lpstr>
      <vt:lpstr>Napišite nadnevak i naslov u pisanku:</vt:lpstr>
      <vt:lpstr>1. primjer</vt:lpstr>
      <vt:lpstr>1. primjer</vt:lpstr>
      <vt:lpstr>2. primjer</vt:lpstr>
      <vt:lpstr>2. primjer</vt:lpstr>
      <vt:lpstr>PowerPoint prezentacija</vt:lpstr>
      <vt:lpstr>PowerPoint prezentacija</vt:lpstr>
      <vt:lpstr>PowerPoint prezentacija</vt:lpstr>
      <vt:lpstr>Ukoliko zapneš, javi se. 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PISANO MNOŽENJE DVOZNAMENKASTOGA BROJA JEDNOZNAMENKASTIM BROJEM</dc:title>
  <dc:creator>Željka Vendl</dc:creator>
  <cp:keywords/>
  <cp:lastModifiedBy>Željka Vendl</cp:lastModifiedBy>
  <cp:revision>99</cp:revision>
  <dcterms:created xsi:type="dcterms:W3CDTF">2020-03-18T11:08:14Z</dcterms:created>
  <dcterms:modified xsi:type="dcterms:W3CDTF">2020-04-16T21:59:17Z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